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6858000" cx="12192000"/>
  <p:notesSz cx="6858000" cy="9144000"/>
  <p:embeddedFontLst>
    <p:embeddedFont>
      <p:font typeface="Open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ifjSeP954rvBka0euArco8Wl7J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OpenSans-bold.fntdata"/><Relationship Id="rId23" Type="http://schemas.openxmlformats.org/officeDocument/2006/relationships/font" Target="fonts/OpenSans-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OpenSans-boldItalic.fntdata"/><Relationship Id="rId25" Type="http://schemas.openxmlformats.org/officeDocument/2006/relationships/font" Target="fonts/OpenSans-italic.fntdata"/><Relationship Id="rId27" Type="http://customschemas.google.com/relationships/presentationmetadata" Target="meta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63f4b7b19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63f4b7b19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1" name="Google Shape;151;g3463f4b7b19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63f4b7b19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63f4b7b19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8" name="Google Shape;158;g3463f4b7b19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3f4b7b19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g3463f4b7b19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65" name="Google Shape;165;g3463f4b7b19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5e16aeeaa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g345e16aeeaa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2" name="Google Shape;172;g345e16aeeaa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45e16aeeaa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g345e16aeeaa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81" name="Google Shape;181;g345e16aeeaa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189" name="Google Shape;189;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58cd5ba7f0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g358cd5ba7f0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1D1D1B"/>
                </a:solidFill>
                <a:latin typeface="Calibri"/>
                <a:ea typeface="Calibri"/>
                <a:cs typeface="Calibri"/>
                <a:sym typeface="Calibri"/>
              </a:rPr>
              <a:t>Verdeel de groep in kleine groepjes en geef elk groepje een vel papier. Start dan een timer van 2 minuten en daag hen uit om zoveel mogelijk van de 9 authentieke leerelementen op te schrijven die ze zich kunnen herinneren. Het eerste team dat klaar is, is de winnaar van ronde 1.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Ronde 2: De volgende uitdaging is om elk element met betrekking tot informatica te onthouden of er voorbeelden van te bedenken. De eerste die alle 9 heeft opgeschreven wint ronde 2.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Optioneel: Om een leuk gamification-element toe te voegen, breng je een ding-bel mee en vraag je de groepjes om een race te voltooien om de bel te laten rinkelen! </a:t>
            </a:r>
            <a:endParaRPr b="0"/>
          </a:p>
          <a:p>
            <a:pPr indent="-228600" lvl="0" marL="457200" rtl="0" algn="l">
              <a:lnSpc>
                <a:spcPct val="100000"/>
              </a:lnSpc>
              <a:spcBef>
                <a:spcPts val="0"/>
              </a:spcBef>
              <a:spcAft>
                <a:spcPts val="0"/>
              </a:spcAft>
              <a:buSzPts val="1400"/>
              <a:buNone/>
            </a:pPr>
            <a:r>
              <a:t/>
            </a:r>
            <a:endParaRPr/>
          </a:p>
        </p:txBody>
      </p:sp>
      <p:sp>
        <p:nvSpPr>
          <p:cNvPr id="119" name="Google Shape;11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45e16aee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45e16aeeaa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28" name="Google Shape;128;g345e16aeeaa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63f4b7b19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3463f4b7b19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37" name="Google Shape;137;g3463f4b7b19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63f4b7b19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g3463f4b7b19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44" name="Google Shape;144;g3463f4b7b19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0.png"/><Relationship Id="rId4"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2.jpg"/><Relationship Id="rId4" Type="http://schemas.openxmlformats.org/officeDocument/2006/relationships/image" Target="../media/image11.png"/><Relationship Id="rId5"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31.png"/><Relationship Id="rId10" Type="http://schemas.openxmlformats.org/officeDocument/2006/relationships/image" Target="../media/image19.png"/><Relationship Id="rId13" Type="http://schemas.openxmlformats.org/officeDocument/2006/relationships/image" Target="../media/image9.png"/><Relationship Id="rId12" Type="http://schemas.openxmlformats.org/officeDocument/2006/relationships/image" Target="../media/image22.png"/><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7.png"/><Relationship Id="rId4" Type="http://schemas.openxmlformats.org/officeDocument/2006/relationships/image" Target="../media/image27.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16.jpg"/><Relationship Id="rId7" Type="http://schemas.openxmlformats.org/officeDocument/2006/relationships/image" Target="../media/image15.png"/><Relationship Id="rId8"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31.png"/><Relationship Id="rId10" Type="http://schemas.openxmlformats.org/officeDocument/2006/relationships/image" Target="../media/image19.png"/><Relationship Id="rId13" Type="http://schemas.openxmlformats.org/officeDocument/2006/relationships/image" Target="../media/image9.png"/><Relationship Id="rId12" Type="http://schemas.openxmlformats.org/officeDocument/2006/relationships/image" Target="../media/image22.png"/><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7.png"/><Relationship Id="rId4" Type="http://schemas.openxmlformats.org/officeDocument/2006/relationships/image" Target="../media/image27.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16.jpg"/><Relationship Id="rId7" Type="http://schemas.openxmlformats.org/officeDocument/2006/relationships/image" Target="../media/image15.png"/><Relationship Id="rId8"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4"/>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4"/>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8cd5ba7f0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8cd5ba7f0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8cd5ba7f0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8cd5ba7f0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8cd5ba7f0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6.png"/><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tinker-project.eu/resources/framework-and-toolkit/" TargetMode="Externa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11" Type="http://schemas.openxmlformats.org/officeDocument/2006/relationships/image" Target="../media/image22.png"/><Relationship Id="rId10" Type="http://schemas.openxmlformats.org/officeDocument/2006/relationships/image" Target="../media/image31.png"/><Relationship Id="rId13" Type="http://schemas.openxmlformats.org/officeDocument/2006/relationships/hyperlink" Target="https://tinker-project.eu/elearning/" TargetMode="External"/><Relationship Id="rId12" Type="http://schemas.openxmlformats.org/officeDocument/2006/relationships/image" Target="../media/image9.png"/><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7.png"/><Relationship Id="rId4" Type="http://schemas.openxmlformats.org/officeDocument/2006/relationships/image" Target="../media/image4.png"/><Relationship Id="rId9" Type="http://schemas.openxmlformats.org/officeDocument/2006/relationships/image" Target="../media/image19.png"/><Relationship Id="rId15" Type="http://schemas.openxmlformats.org/officeDocument/2006/relationships/hyperlink" Target="https://creativecommons.org/licenses/by-nc-nd/4.0/" TargetMode="External"/><Relationship Id="rId14" Type="http://schemas.openxmlformats.org/officeDocument/2006/relationships/image" Target="../media/image26.png"/><Relationship Id="rId5" Type="http://schemas.openxmlformats.org/officeDocument/2006/relationships/image" Target="../media/image16.jpg"/><Relationship Id="rId6" Type="http://schemas.openxmlformats.org/officeDocument/2006/relationships/image" Target="../media/image15.png"/><Relationship Id="rId7" Type="http://schemas.openxmlformats.org/officeDocument/2006/relationships/image" Target="../media/image3.png"/><Relationship Id="rId8"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4.png"/><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5.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3.png"/><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2.png"/><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 basis- en secundair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63f4b7b19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54" name="Google Shape;154;g3463f4b7b19_0_23"/>
          <p:cNvSpPr txBox="1"/>
          <p:nvPr>
            <p:ph idx="1" type="body"/>
          </p:nvPr>
        </p:nvSpPr>
        <p:spPr>
          <a:xfrm>
            <a:off x="97971" y="11103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Casestudy 3: Veilig online</a:t>
            </a:r>
            <a:endParaRPr b="1" sz="1100">
              <a:solidFill>
                <a:srgbClr val="000000"/>
              </a:solidFill>
              <a:latin typeface="Arial"/>
              <a:ea typeface="Arial"/>
              <a:cs typeface="Arial"/>
              <a:sym typeface="Arial"/>
            </a:endParaRPr>
          </a:p>
          <a:p>
            <a:pPr indent="-368300" lvl="0" marL="457200" marR="0" rtl="0" algn="l">
              <a:lnSpc>
                <a:spcPct val="115000"/>
              </a:lnSpc>
              <a:spcBef>
                <a:spcPts val="1200"/>
              </a:spcBef>
              <a:spcAft>
                <a:spcPts val="0"/>
              </a:spcAft>
              <a:buSzPts val="2200"/>
              <a:buAutoNum type="arabicPeriod"/>
            </a:pPr>
            <a:r>
              <a:rPr lang="en-US"/>
              <a:t>Welke aspecten van deze les bieden een authentieke context voor leerlingen om zich bezig te houden met privacy- en veiligheidskwesties in hun digitale leven? Hoe versterkt het gebruik van echte wereldwijde statistieken deze authenticiteit?</a:t>
            </a:r>
            <a:endParaRPr/>
          </a:p>
          <a:p>
            <a:pPr indent="-368300" lvl="0" marL="457200" marR="0" rtl="0" algn="l">
              <a:lnSpc>
                <a:spcPct val="115000"/>
              </a:lnSpc>
              <a:spcBef>
                <a:spcPts val="0"/>
              </a:spcBef>
              <a:spcAft>
                <a:spcPts val="0"/>
              </a:spcAft>
              <a:buSzPts val="2200"/>
              <a:buAutoNum type="arabicPeriod"/>
            </a:pPr>
            <a:r>
              <a:rPr lang="en-US"/>
              <a:t>Hoe stelt de rollenspelopdracht leerlingen in staat om verschillende perspectieven in te nemen en besluitvorming te oefenen?</a:t>
            </a:r>
            <a:endParaRPr/>
          </a:p>
          <a:p>
            <a:pPr indent="-368300" lvl="0" marL="457200" marR="0" rtl="0" algn="l">
              <a:lnSpc>
                <a:spcPct val="115000"/>
              </a:lnSpc>
              <a:spcBef>
                <a:spcPts val="0"/>
              </a:spcBef>
              <a:spcAft>
                <a:spcPts val="0"/>
              </a:spcAft>
              <a:buSzPts val="2200"/>
              <a:buAutoNum type="arabicPeriod"/>
            </a:pPr>
            <a:r>
              <a:rPr lang="en-US"/>
              <a:t>Welke authentieke leerelementen kunnen worden versterkt door een langere of projectmatige uitbreiding (bijvoorbeeld digitale veiligheidscampagnes, peer education)? Hoe zou dit de betrokkenheid van leerlingen beïnvloeden?</a:t>
            </a:r>
            <a:endParaRPr/>
          </a:p>
          <a:p>
            <a:pPr indent="0" lvl="0" marL="0" marR="0" rtl="0" algn="l">
              <a:lnSpc>
                <a:spcPct val="115000"/>
              </a:lnSpc>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63f4b7b19_0_2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61" name="Google Shape;161;g3463f4b7b19_0_29"/>
          <p:cNvSpPr txBox="1"/>
          <p:nvPr>
            <p:ph idx="1" type="body"/>
          </p:nvPr>
        </p:nvSpPr>
        <p:spPr>
          <a:xfrm>
            <a:off x="97971" y="9579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Casestudie 4: De zonnespiegel - Zoek de patronen in een functie</a:t>
            </a:r>
            <a:endParaRPr b="1" sz="1100">
              <a:solidFill>
                <a:srgbClr val="000000"/>
              </a:solidFill>
              <a:latin typeface="Arial"/>
              <a:ea typeface="Arial"/>
              <a:cs typeface="Arial"/>
              <a:sym typeface="Arial"/>
            </a:endParaRPr>
          </a:p>
          <a:p>
            <a:pPr indent="-368300" lvl="0" marL="457200" marR="0" rtl="0" algn="l">
              <a:lnSpc>
                <a:spcPct val="115000"/>
              </a:lnSpc>
              <a:spcBef>
                <a:spcPts val="1200"/>
              </a:spcBef>
              <a:spcAft>
                <a:spcPts val="0"/>
              </a:spcAft>
              <a:buSzPts val="2200"/>
              <a:buAutoNum type="arabicPeriod"/>
            </a:pPr>
            <a:r>
              <a:rPr lang="en-US"/>
              <a:t>Hoe kan het zelf maken van een zonnespiegel dienen als een authentieke taak om abstracte codeerconcepten zoals functies en patronen aan te leren? Welke parallellen met de echte wereld kunnen leerlingen uit deze activiteit trekken?</a:t>
            </a:r>
            <a:endParaRPr/>
          </a:p>
          <a:p>
            <a:pPr indent="-368300" lvl="0" marL="457200" marR="0" rtl="0" algn="l">
              <a:lnSpc>
                <a:spcPct val="115000"/>
              </a:lnSpc>
              <a:spcBef>
                <a:spcPts val="1000"/>
              </a:spcBef>
              <a:spcAft>
                <a:spcPts val="0"/>
              </a:spcAft>
              <a:buSzPts val="2200"/>
              <a:buAutoNum type="arabicPeriod"/>
            </a:pPr>
            <a:r>
              <a:rPr lang="en-US"/>
              <a:t>Welke authentieke leerelementen zijn verwerkt wanneer leerlingen hun ‘functies’ voor de zonnespiegel ontwerpen, vastleggen en presenteren?</a:t>
            </a:r>
            <a:endParaRPr/>
          </a:p>
          <a:p>
            <a:pPr indent="-368300" lvl="0" marL="457200" marR="0" rtl="0" algn="l">
              <a:lnSpc>
                <a:spcPct val="115000"/>
              </a:lnSpc>
              <a:spcBef>
                <a:spcPts val="1000"/>
              </a:spcBef>
              <a:spcAft>
                <a:spcPts val="0"/>
              </a:spcAft>
              <a:buSzPts val="2200"/>
              <a:buAutoNum type="arabicPeriod"/>
            </a:pPr>
            <a:r>
              <a:rPr lang="en-US"/>
              <a:t>Hoe kan deze taak worden uitgebreid om meer interdisciplinaire verbanden te leggen? Wat zouden de voordelen of uitdagingen daarvan zijn?</a:t>
            </a:r>
            <a:endParaRPr sz="11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g3463f4b7b19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68" name="Google Shape;168;g3463f4b7b19_0_42"/>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Discussievragen voor de hele groep</a:t>
            </a:r>
            <a:endParaRPr b="1" sz="2400"/>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 Welke van de 9 elementen worden volgens jou het minst gebruikt in informaticalessen en wat is er nodig om ze vollediger te integreren in je eigen onderwijs?</a:t>
            </a:r>
            <a:endParaRPr/>
          </a:p>
          <a:p>
            <a:pPr indent="-368300" lvl="0" marL="457200" marR="0" rtl="0" algn="l">
              <a:lnSpc>
                <a:spcPct val="115000"/>
              </a:lnSpc>
              <a:spcBef>
                <a:spcPts val="0"/>
              </a:spcBef>
              <a:spcAft>
                <a:spcPts val="0"/>
              </a:spcAft>
              <a:buSzPts val="2200"/>
              <a:buAutoNum type="arabicPeriod"/>
            </a:pPr>
            <a:r>
              <a:rPr lang="en-US"/>
              <a:t>Deel, op basis van de twee lessen die we hebben behandeld, je gedachten over hoe authentiek leren in informatica leerlingen kan helpen om van technologiegebruikers te veranderen in technologieontwikkelaars en probleemoplossers.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45e16aeeaa_0_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3: Een authentieke leeractiviteit voor informatica schrijven </a:t>
            </a:r>
            <a:endParaRPr/>
          </a:p>
        </p:txBody>
      </p:sp>
      <p:sp>
        <p:nvSpPr>
          <p:cNvPr id="175" name="Google Shape;175;g345e16aeeaa_0_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0" lvl="0" marL="368300" marR="0" rtl="0" algn="l">
              <a:lnSpc>
                <a:spcPct val="90000"/>
              </a:lnSpc>
              <a:spcBef>
                <a:spcPts val="1000"/>
              </a:spcBef>
              <a:spcAft>
                <a:spcPts val="0"/>
              </a:spcAft>
              <a:buClr>
                <a:schemeClr val="accent4"/>
              </a:buClr>
              <a:buSzPts val="2200"/>
              <a:buFont typeface="Arial"/>
              <a:buNone/>
            </a:pPr>
            <a:r>
              <a:rPr b="1" lang="en-US"/>
              <a:t>Alle lesplannen moeten a) authentieke context en b) authentieke taak en c) minstens 3 andere elementen uit het authentieke leermodel bevatten. </a:t>
            </a:r>
            <a:endParaRPr/>
          </a:p>
          <a:p>
            <a:pPr indent="0" lvl="0" marL="3683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76" name="Google Shape;176;g345e16aeeaa_0_6"/>
          <p:cNvPicPr preferRelativeResize="0"/>
          <p:nvPr/>
        </p:nvPicPr>
        <p:blipFill rotWithShape="1">
          <a:blip r:embed="rId3">
            <a:alphaModFix/>
          </a:blip>
          <a:srcRect b="0" l="0" r="0" t="0"/>
          <a:stretch/>
        </p:blipFill>
        <p:spPr>
          <a:xfrm>
            <a:off x="2720450" y="2253725"/>
            <a:ext cx="6093701" cy="4062474"/>
          </a:xfrm>
          <a:prstGeom prst="rect">
            <a:avLst/>
          </a:prstGeom>
          <a:noFill/>
          <a:ln>
            <a:noFill/>
          </a:ln>
        </p:spPr>
      </p:pic>
      <p:sp>
        <p:nvSpPr>
          <p:cNvPr id="177" name="Google Shape;177;g345e16aeeaa_0_6"/>
          <p:cNvSpPr txBox="1"/>
          <p:nvPr/>
        </p:nvSpPr>
        <p:spPr>
          <a:xfrm>
            <a:off x="6105200" y="6378950"/>
            <a:ext cx="2723100" cy="479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345e16aeeaa_0_12"/>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184" name="Google Shape;184;g345e16aeeaa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4: Beoordelen en reflecteren </a:t>
            </a:r>
            <a:endParaRPr/>
          </a:p>
        </p:txBody>
      </p:sp>
      <p:sp>
        <p:nvSpPr>
          <p:cNvPr id="185" name="Google Shape;185;g345e16aeeaa_0_12"/>
          <p:cNvSpPr txBox="1"/>
          <p:nvPr/>
        </p:nvSpPr>
        <p:spPr>
          <a:xfrm>
            <a:off x="247496" y="164859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Vandaag heb ik geleerd over _________. </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Na het leren over _____ ben ik aan het nadenken over mijn eigen gebruik van _____.</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Ik ben nog steeds nieuwsgierig naar __________.</a:t>
            </a:r>
            <a:endParaRPr b="0" i="0" sz="2500" u="none" cap="none" strike="noStrik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Literatuur</a:t>
            </a:r>
            <a:endParaRPr/>
          </a:p>
        </p:txBody>
      </p:sp>
      <p:sp>
        <p:nvSpPr>
          <p:cNvPr id="192" name="Google Shape;192;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TINKER project (2024). WP2 / D2.2 TINKER Framework en Toolkit - Leerscenario's. Beschikbaar op </a:t>
            </a:r>
            <a:r>
              <a:rPr lang="en-US" u="sng">
                <a:solidFill>
                  <a:schemeClr val="accent1"/>
                </a:solidFill>
                <a:hlinkClick r:id="rId3">
                  <a:extLst>
                    <a:ext uri="{A12FA001-AC4F-418D-AE19-62706E023703}">
                      <ahyp:hlinkClr val="tx"/>
                    </a:ext>
                  </a:extLst>
                </a:hlinkClick>
              </a:rPr>
              <a:t>https://tinker-project.eu/resources/framework-and-toolkit/</a:t>
            </a:r>
            <a:endParaRPr/>
          </a:p>
          <a:p>
            <a:pPr indent="-342900" lvl="0" marL="571500" rtl="0" algn="l">
              <a:lnSpc>
                <a:spcPct val="90000"/>
              </a:lnSpc>
              <a:spcBef>
                <a:spcPts val="1000"/>
              </a:spcBef>
              <a:spcAft>
                <a:spcPts val="0"/>
              </a:spcAft>
              <a:buSzPts val="2200"/>
              <a:buChar char="•"/>
            </a:pPr>
            <a:r>
              <a:rPr lang="en-US"/>
              <a:t>TINKER project (2024). WP2 / D2.2 TINKER Framework en Toolkit. Beschikbaar op </a:t>
            </a:r>
            <a:r>
              <a:rPr lang="en-US" u="sng">
                <a:solidFill>
                  <a:schemeClr val="hlink"/>
                </a:solidFill>
                <a:hlinkClick r:id="rId4"/>
              </a:rPr>
              <a:t>https://tinker- project.eu/resources/framework-and-toolkit/</a:t>
            </a:r>
            <a:endParaRPr/>
          </a:p>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grpSp>
        <p:nvGrpSpPr>
          <p:cNvPr id="197" name="Google Shape;197;g358cd5ba7f0_0_40"/>
          <p:cNvGrpSpPr/>
          <p:nvPr/>
        </p:nvGrpSpPr>
        <p:grpSpPr>
          <a:xfrm>
            <a:off x="2179811" y="4729766"/>
            <a:ext cx="7832078" cy="1110328"/>
            <a:chOff x="2179603" y="4888792"/>
            <a:chExt cx="7798544" cy="1110328"/>
          </a:xfrm>
        </p:grpSpPr>
        <p:pic>
          <p:nvPicPr>
            <p:cNvPr id="198" name="Google Shape;198;g358cd5ba7f0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199" name="Google Shape;199;g358cd5ba7f0_0_40"/>
            <p:cNvPicPr preferRelativeResize="0"/>
            <p:nvPr/>
          </p:nvPicPr>
          <p:blipFill rotWithShape="1">
            <a:blip r:embed="rId4">
              <a:alphaModFix/>
            </a:blip>
            <a:srcRect b="5543" l="9995" r="6843" t="21987"/>
            <a:stretch/>
          </p:blipFill>
          <p:spPr>
            <a:xfrm>
              <a:off x="3796545" y="4949617"/>
              <a:ext cx="1406759" cy="526545"/>
            </a:xfrm>
            <a:prstGeom prst="rect">
              <a:avLst/>
            </a:prstGeom>
            <a:noFill/>
            <a:ln>
              <a:noFill/>
            </a:ln>
          </p:spPr>
        </p:pic>
        <p:pic>
          <p:nvPicPr>
            <p:cNvPr id="200" name="Google Shape;200;g358cd5ba7f0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01" name="Google Shape;201;g358cd5ba7f0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02" name="Google Shape;202;g358cd5ba7f0_0_40"/>
            <p:cNvPicPr preferRelativeResize="0"/>
            <p:nvPr/>
          </p:nvPicPr>
          <p:blipFill rotWithShape="1">
            <a:blip r:embed="rId7">
              <a:alphaModFix/>
            </a:blip>
            <a:srcRect b="0" l="6518" r="6456" t="2903"/>
            <a:stretch/>
          </p:blipFill>
          <p:spPr>
            <a:xfrm>
              <a:off x="7781600" y="4945247"/>
              <a:ext cx="2196547" cy="545647"/>
            </a:xfrm>
            <a:prstGeom prst="rect">
              <a:avLst/>
            </a:prstGeom>
            <a:noFill/>
            <a:ln>
              <a:noFill/>
            </a:ln>
          </p:spPr>
        </p:pic>
        <p:pic>
          <p:nvPicPr>
            <p:cNvPr id="203" name="Google Shape;203;g358cd5ba7f0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04" name="Google Shape;204;g358cd5ba7f0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05" name="Google Shape;205;g358cd5ba7f0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06" name="Google Shape;206;g358cd5ba7f0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07" name="Google Shape;207;g358cd5ba7f0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08" name="Google Shape;208;g358cd5ba7f0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Beschikbaar op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209" name="Google Shape;209;g358cd5ba7f0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210" name="Google Shape;210;g358cd5ba7f0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2"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Deze publicatie valt onder de </a:t>
            </a:r>
            <a:r>
              <a:rPr b="1" i="1" lang="en-US" sz="1200" u="none" cap="none" strike="noStrike">
                <a:solidFill>
                  <a:srgbClr val="1D1D1B"/>
                </a:solidFill>
                <a:latin typeface="Calibri"/>
                <a:ea typeface="Calibri"/>
                <a:cs typeface="Calibri"/>
                <a:sym typeface="Calibri"/>
              </a:rPr>
              <a:t>Creative Commons Naamsvermelding-NietCommercieel-GeenDerivaten 4.0 Internationale </a:t>
            </a:r>
            <a:r>
              <a:rPr b="1" i="0" lang="en-US" sz="1200" u="none" cap="none" strike="noStrike">
                <a:solidFill>
                  <a:srgbClr val="1D1D1B"/>
                </a:solidFill>
                <a:latin typeface="Calibri"/>
                <a:ea typeface="Calibri"/>
                <a:cs typeface="Calibri"/>
                <a:sym typeface="Calibri"/>
              </a:rPr>
              <a:t>Licentie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2: TINKER-kader - beginselen van authentiek leren en praktische handleiding</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2.2:  Authentiek leren in het informaticaonderwijs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Leerresultaten</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lang="en-US"/>
              <a:t>Aan het einde van deze module kunnen leerkrachten</a:t>
            </a:r>
            <a:endParaRPr/>
          </a:p>
          <a:p>
            <a:pPr indent="-342900" lvl="0" marL="571500" marR="0" rtl="0" algn="l">
              <a:lnSpc>
                <a:spcPct val="90000"/>
              </a:lnSpc>
              <a:spcBef>
                <a:spcPts val="1000"/>
              </a:spcBef>
              <a:spcAft>
                <a:spcPts val="0"/>
              </a:spcAft>
              <a:buSzPts val="2200"/>
              <a:buChar char="•"/>
            </a:pPr>
            <a:r>
              <a:rPr lang="en-US"/>
              <a:t>De effectiviteit van authentieke leertaken analyseren, bekritiseren en beoordelen door de resultaten en feedback van casestudies in lagere informaticaklassen te analyseren.</a:t>
            </a:r>
            <a:endParaRPr/>
          </a:p>
          <a:p>
            <a:pPr indent="-342900" lvl="0" marL="571500" marR="0" rtl="0" algn="l">
              <a:lnSpc>
                <a:spcPct val="90000"/>
              </a:lnSpc>
              <a:spcBef>
                <a:spcPts val="1000"/>
              </a:spcBef>
              <a:spcAft>
                <a:spcPts val="0"/>
              </a:spcAft>
              <a:buSzPts val="2200"/>
              <a:buChar char="•"/>
            </a:pPr>
            <a:r>
              <a:rPr lang="en-US"/>
              <a:t>Een lesplan voor authentiek leren ontwikkelen en verfijnen met behulp van ten minste 3 elementen van het model voor authentiek leren.</a:t>
            </a:r>
            <a:endParaRPr/>
          </a:p>
          <a:p>
            <a:pPr indent="0" lvl="0" marL="571500" marR="0" rtl="0" algn="l">
              <a:lnSpc>
                <a:spcPct val="90000"/>
              </a:lnSpc>
              <a:spcBef>
                <a:spcPts val="1000"/>
              </a:spcBef>
              <a:spcAft>
                <a:spcPts val="0"/>
              </a:spcAft>
              <a:buSzPts val="2200"/>
              <a:buNone/>
            </a:pPr>
            <a:r>
              <a:t/>
            </a:r>
            <a:endParaRPr/>
          </a:p>
          <a:p>
            <a:pPr indent="-254000" lvl="1" marL="914400" rtl="0" algn="l">
              <a:lnSpc>
                <a:spcPct val="90000"/>
              </a:lnSpc>
              <a:spcBef>
                <a:spcPts val="500"/>
              </a:spcBef>
              <a:spcAft>
                <a:spcPts val="0"/>
              </a:spcAft>
              <a:buSzPts val="18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p:cNvPicPr preferRelativeResize="0"/>
          <p:nvPr/>
        </p:nvPicPr>
        <p:blipFill rotWithShape="1">
          <a:blip r:embed="rId3">
            <a:alphaModFix/>
          </a:blip>
          <a:srcRect b="0" l="0" r="0" t="0"/>
          <a:stretch/>
        </p:blipFill>
        <p:spPr>
          <a:xfrm>
            <a:off x="6391600" y="2611175"/>
            <a:ext cx="4020200" cy="4020200"/>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Dia 1 - WP Titel</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2 - Titel van de unit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3 - Leerdoelen</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4 - Inhoud</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5 - Inleiding</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6 - Activiteit 1 IJsbreker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7-13 - Activiteit 2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14 - Activiteit 3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15 - Activiteit 4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16 - Literatuur</a:t>
            </a:r>
            <a:endParaRPr/>
          </a:p>
          <a:p>
            <a:pPr indent="0" lvl="0" marL="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Inleiding</a:t>
            </a:r>
            <a:endParaRPr/>
          </a:p>
        </p:txBody>
      </p:sp>
      <p:sp>
        <p:nvSpPr>
          <p:cNvPr id="113" name="Google Shape;113;p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150000"/>
              </a:lnSpc>
              <a:spcBef>
                <a:spcPts val="1000"/>
              </a:spcBef>
              <a:spcAft>
                <a:spcPts val="0"/>
              </a:spcAft>
              <a:buClr>
                <a:schemeClr val="accent4"/>
              </a:buClr>
              <a:buSzPts val="2200"/>
              <a:buFont typeface="Arial"/>
              <a:buChar char="•"/>
            </a:pPr>
            <a:r>
              <a:rPr lang="en-US"/>
              <a:t>Deze unit zorgt ervoor dat leerlingen een uitgebreid begrip ontwikkelen van de praktische toepassing van de 9 ontwerpelementen van authentieke leermodellen. </a:t>
            </a:r>
            <a:endParaRPr/>
          </a:p>
          <a:p>
            <a:pPr indent="-342900" lvl="0" marL="571500" marR="0" rtl="0" algn="l">
              <a:lnSpc>
                <a:spcPct val="150000"/>
              </a:lnSpc>
              <a:spcBef>
                <a:spcPts val="1000"/>
              </a:spcBef>
              <a:spcAft>
                <a:spcPts val="0"/>
              </a:spcAft>
              <a:buSzPts val="2200"/>
              <a:buChar char="•"/>
            </a:pPr>
            <a:r>
              <a:rPr lang="en-US"/>
              <a:t>Leerlingen zullen 5 verschillende casestudies analyseren en discussies aangaan over de lesplannen en de inhoud. </a:t>
            </a:r>
            <a:endParaRPr/>
          </a:p>
          <a:p>
            <a:pPr indent="-342900" lvl="0" marL="571500" marR="0" rtl="0" algn="l">
              <a:lnSpc>
                <a:spcPct val="150000"/>
              </a:lnSpc>
              <a:spcBef>
                <a:spcPts val="1000"/>
              </a:spcBef>
              <a:spcAft>
                <a:spcPts val="0"/>
              </a:spcAft>
              <a:buSzPts val="2200"/>
              <a:buChar char="•"/>
            </a:pPr>
            <a:r>
              <a:rPr lang="en-US"/>
              <a:t>Leerlingen gaan ook aan de slag met de praktische toepassing van de vaardigheden en kennis die ze hebben opgedaan in Unit 2 door hun eigen lesplannen voor authentiek leren te ontwikkelen. </a:t>
            </a:r>
            <a:endParaRPr/>
          </a:p>
          <a:p>
            <a:pPr indent="-203200" lvl="0" marL="571500" marR="0" rtl="0" algn="l">
              <a:lnSpc>
                <a:spcPct val="150000"/>
              </a:lnSpc>
              <a:spcBef>
                <a:spcPts val="1000"/>
              </a:spcBef>
              <a:spcAft>
                <a:spcPts val="0"/>
              </a:spcAft>
              <a:buClr>
                <a:schemeClr val="accent4"/>
              </a:buClr>
              <a:buSzPts val="2200"/>
              <a:buFont typeface="Arial"/>
              <a:buNone/>
            </a:pPr>
            <a:r>
              <a:t/>
            </a:r>
            <a:endParaRPr/>
          </a:p>
        </p:txBody>
      </p:sp>
      <p:pic>
        <p:nvPicPr>
          <p:cNvPr id="114" name="Google Shape;114;p7"/>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115" name="Google Shape;115;p7"/>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rgbClr val="16C45B"/>
                </a:solidFill>
                <a:latin typeface="Arial"/>
                <a:ea typeface="Arial"/>
                <a:cs typeface="Arial"/>
                <a:sym typeface="Arial"/>
                <a:hlinkClick r:id="rId4">
                  <a:extLst>
                    <a:ext uri="{A12FA001-AC4F-418D-AE19-62706E023703}">
                      <ahyp:hlinkClr val="tx"/>
                    </a:ext>
                  </a:extLst>
                </a:hlinkClick>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1: ijsbreker</a:t>
            </a:r>
            <a:endParaRPr/>
          </a:p>
        </p:txBody>
      </p:sp>
      <p:sp>
        <p:nvSpPr>
          <p:cNvPr id="122" name="Google Shape;122;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3" name="Google Shape;123;p9"/>
          <p:cNvPicPr preferRelativeResize="0"/>
          <p:nvPr/>
        </p:nvPicPr>
        <p:blipFill rotWithShape="1">
          <a:blip r:embed="rId3">
            <a:alphaModFix/>
          </a:blip>
          <a:srcRect b="0" l="0" r="0" t="0"/>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45e16aeeaa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Authentiek leren herkennen in casestudies </a:t>
            </a:r>
            <a:endParaRPr/>
          </a:p>
        </p:txBody>
      </p:sp>
      <p:sp>
        <p:nvSpPr>
          <p:cNvPr id="131" name="Google Shape;131;g345e16aeeaa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93700" lvl="0" marL="457200" marR="0" rtl="0" algn="l">
              <a:lnSpc>
                <a:spcPct val="150000"/>
              </a:lnSpc>
              <a:spcBef>
                <a:spcPts val="1000"/>
              </a:spcBef>
              <a:spcAft>
                <a:spcPts val="0"/>
              </a:spcAft>
              <a:buSzPts val="2600"/>
              <a:buChar char="•"/>
            </a:pPr>
            <a:r>
              <a:rPr lang="en-US" sz="2600"/>
              <a:t>Bekijk in kleine groepjes elke casestudy en beantwoord de leidende vragen voor elke casestudy. </a:t>
            </a:r>
            <a:endParaRPr/>
          </a:p>
          <a:p>
            <a:pPr indent="-393700" lvl="0" marL="457200" marR="0" rtl="0" algn="l">
              <a:lnSpc>
                <a:spcPct val="150000"/>
              </a:lnSpc>
              <a:spcBef>
                <a:spcPts val="0"/>
              </a:spcBef>
              <a:spcAft>
                <a:spcPts val="0"/>
              </a:spcAft>
              <a:buSzPts val="2600"/>
              <a:buChar char="•"/>
            </a:pPr>
            <a:r>
              <a:rPr lang="en-US" sz="2600"/>
              <a:t>Alle groepen rouleren om de 7 minuten. </a:t>
            </a:r>
            <a:endParaRPr/>
          </a:p>
          <a:p>
            <a:pPr indent="-393700" lvl="0" marL="457200" marR="0" rtl="0" algn="l">
              <a:lnSpc>
                <a:spcPct val="150000"/>
              </a:lnSpc>
              <a:spcBef>
                <a:spcPts val="0"/>
              </a:spcBef>
              <a:spcAft>
                <a:spcPts val="0"/>
              </a:spcAft>
              <a:buSzPts val="2600"/>
              <a:buChar char="•"/>
            </a:pPr>
            <a:r>
              <a:rPr lang="en-US" sz="2600"/>
              <a:t>Bespreek daarna als grote groep de reflectievragen. </a:t>
            </a:r>
            <a:endParaRPr/>
          </a:p>
        </p:txBody>
      </p:sp>
      <p:pic>
        <p:nvPicPr>
          <p:cNvPr id="132" name="Google Shape;132;g345e16aeeaa_0_0"/>
          <p:cNvPicPr preferRelativeResize="0"/>
          <p:nvPr/>
        </p:nvPicPr>
        <p:blipFill rotWithShape="1">
          <a:blip r:embed="rId3">
            <a:alphaModFix/>
          </a:blip>
          <a:srcRect b="0" l="0" r="0" t="0"/>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3463f4b7b19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Authentiek leren herkennen in casestudies </a:t>
            </a:r>
            <a:endParaRPr/>
          </a:p>
        </p:txBody>
      </p:sp>
      <p:sp>
        <p:nvSpPr>
          <p:cNvPr id="140" name="Google Shape;140;g3463f4b7b19_0_11"/>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b="1" lang="en-US" sz="2400"/>
              <a:t>Casestudy 1: Zeeschildpadden redden: een campagne voor de wilde dieren op Cyprus</a:t>
            </a:r>
            <a:endParaRPr b="1" sz="1100">
              <a:solidFill>
                <a:srgbClr val="000000"/>
              </a:solidFill>
              <a:latin typeface="Arial"/>
              <a:ea typeface="Arial"/>
              <a:cs typeface="Arial"/>
              <a:sym typeface="Arial"/>
            </a:endParaRPr>
          </a:p>
          <a:p>
            <a:pPr indent="-368300" lvl="0" marL="457200" marR="0" rtl="0" algn="l">
              <a:lnSpc>
                <a:spcPct val="115000"/>
              </a:lnSpc>
              <a:spcBef>
                <a:spcPts val="1000"/>
              </a:spcBef>
              <a:spcAft>
                <a:spcPts val="0"/>
              </a:spcAft>
              <a:buSzPts val="2200"/>
              <a:buAutoNum type="arabicPeriod"/>
            </a:pPr>
            <a:r>
              <a:rPr lang="en-US"/>
              <a:t>Welke elementen van authentiek leren kun je in dit scenario herkennen? Geef specifieke voorbeelden.</a:t>
            </a:r>
            <a:endParaRPr/>
          </a:p>
          <a:p>
            <a:pPr indent="-368300" lvl="0" marL="457200" marR="0" rtl="0" algn="l">
              <a:lnSpc>
                <a:spcPct val="115000"/>
              </a:lnSpc>
              <a:spcBef>
                <a:spcPts val="1000"/>
              </a:spcBef>
              <a:spcAft>
                <a:spcPts val="0"/>
              </a:spcAft>
              <a:buSzPts val="2200"/>
              <a:buAutoNum type="arabicPeriod"/>
            </a:pPr>
            <a:r>
              <a:rPr lang="en-US"/>
              <a:t>Hoe zorgt het opzetten van een multimediacampagne voor echte natuurbeschermingskwesties ervoor dat leerlingen meer betrokken en gemotiveerd raken?</a:t>
            </a:r>
            <a:endParaRPr/>
          </a:p>
          <a:p>
            <a:pPr indent="-368300" lvl="0" marL="457200" marR="0" rtl="0" algn="l">
              <a:lnSpc>
                <a:spcPct val="115000"/>
              </a:lnSpc>
              <a:spcBef>
                <a:spcPts val="1000"/>
              </a:spcBef>
              <a:spcAft>
                <a:spcPts val="0"/>
              </a:spcAft>
              <a:buSzPts val="2200"/>
              <a:buAutoNum type="arabicPeriod"/>
            </a:pPr>
            <a:r>
              <a:rPr lang="en-US"/>
              <a:t>Welke rol spelen het publiek en het doel bij het ontwerpen van digitale campagnes door leerlingen?</a:t>
            </a:r>
            <a:endParaRPr/>
          </a:p>
          <a:p>
            <a:pPr indent="-368300" lvl="0" marL="457200" marR="0" rtl="0" algn="l">
              <a:lnSpc>
                <a:spcPct val="115000"/>
              </a:lnSpc>
              <a:spcBef>
                <a:spcPts val="1000"/>
              </a:spcBef>
              <a:spcAft>
                <a:spcPts val="0"/>
              </a:spcAft>
              <a:buSzPts val="2200"/>
              <a:buAutoNum type="arabicPeriod"/>
            </a:pPr>
            <a:r>
              <a:rPr lang="en-US"/>
              <a:t>Hoe kan deze aanpak van invloed zijn op de mening van leerlingen over hun vermogen om bij te dragen aan veranderingen op milieugebied?</a:t>
            </a:r>
            <a:endParaRPr/>
          </a:p>
          <a:p>
            <a:pPr indent="0" lvl="0" marL="457200" marR="0" rtl="0" algn="l">
              <a:lnSpc>
                <a:spcPct val="115000"/>
              </a:lnSpc>
              <a:spcBef>
                <a:spcPts val="1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463f4b7b19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47" name="Google Shape;147;g3463f4b7b19_0_17"/>
          <p:cNvSpPr txBox="1"/>
          <p:nvPr/>
        </p:nvSpPr>
        <p:spPr>
          <a:xfrm>
            <a:off x="123746" y="113839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solidFill>
                  <a:srgbClr val="2B454E"/>
                </a:solidFill>
                <a:latin typeface="Calibri"/>
                <a:ea typeface="Calibri"/>
                <a:cs typeface="Calibri"/>
                <a:sym typeface="Calibri"/>
              </a:rPr>
              <a:t>Casestudy 2: Code My Day: dagelijkse taken in volgorde zetten</a:t>
            </a:r>
            <a:endParaRPr b="1" sz="1100"/>
          </a:p>
          <a:p>
            <a:pPr indent="-368300" lvl="0" marL="457200" rtl="0" algn="l">
              <a:lnSpc>
                <a:spcPct val="115000"/>
              </a:lnSpc>
              <a:spcBef>
                <a:spcPts val="1200"/>
              </a:spcBef>
              <a:spcAft>
                <a:spcPts val="0"/>
              </a:spcAft>
              <a:buClr>
                <a:srgbClr val="2B454E"/>
              </a:buClr>
              <a:buSzPts val="2200"/>
              <a:buAutoNum type="arabicPeriod"/>
            </a:pPr>
            <a:r>
              <a:rPr lang="en-US" sz="2200">
                <a:solidFill>
                  <a:srgbClr val="2B454E"/>
                </a:solidFill>
                <a:latin typeface="Calibri"/>
                <a:ea typeface="Calibri"/>
                <a:cs typeface="Calibri"/>
                <a:sym typeface="Calibri"/>
              </a:rPr>
              <a:t>Welke elementen van een authentieke context en taak zijn zichtbaar in deze les?</a:t>
            </a:r>
            <a:endParaRPr sz="2200">
              <a:solidFill>
                <a:srgbClr val="2B454E"/>
              </a:solidFill>
              <a:latin typeface="Calibri"/>
              <a:ea typeface="Calibri"/>
              <a:cs typeface="Calibri"/>
              <a:sym typeface="Calibri"/>
            </a:endParaRPr>
          </a:p>
          <a:p>
            <a:pPr indent="-368300" lvl="0" marL="457200" rtl="0" algn="l">
              <a:lnSpc>
                <a:spcPct val="115000"/>
              </a:lnSpc>
              <a:spcBef>
                <a:spcPts val="0"/>
              </a:spcBef>
              <a:spcAft>
                <a:spcPts val="0"/>
              </a:spcAft>
              <a:buClr>
                <a:srgbClr val="2B454E"/>
              </a:buClr>
              <a:buSzPts val="2200"/>
              <a:buAutoNum type="arabicPeriod"/>
            </a:pPr>
            <a:r>
              <a:rPr lang="en-US" sz="2200">
                <a:solidFill>
                  <a:srgbClr val="2B454E"/>
                </a:solidFill>
                <a:latin typeface="Calibri"/>
                <a:ea typeface="Calibri"/>
                <a:cs typeface="Calibri"/>
                <a:sym typeface="Calibri"/>
              </a:rPr>
              <a:t>Op welke manieren ondersteunen het maken van een stroomdiagram en groepswerk samenwerking en articulatie? Hoe kan de docent deze elementen versterken om de interactie tussen leerlingen te verdiepen?</a:t>
            </a:r>
            <a:endParaRPr sz="2200">
              <a:solidFill>
                <a:srgbClr val="2B454E"/>
              </a:solidFill>
              <a:latin typeface="Calibri"/>
              <a:ea typeface="Calibri"/>
              <a:cs typeface="Calibri"/>
              <a:sym typeface="Calibri"/>
            </a:endParaRPr>
          </a:p>
          <a:p>
            <a:pPr indent="-368300" lvl="0" marL="457200" rtl="0" algn="l">
              <a:lnSpc>
                <a:spcPct val="115000"/>
              </a:lnSpc>
              <a:spcBef>
                <a:spcPts val="0"/>
              </a:spcBef>
              <a:spcAft>
                <a:spcPts val="0"/>
              </a:spcAft>
              <a:buClr>
                <a:srgbClr val="2B454E"/>
              </a:buClr>
              <a:buSzPts val="2200"/>
              <a:buAutoNum type="arabicPeriod"/>
            </a:pPr>
            <a:r>
              <a:rPr lang="en-US" sz="2200">
                <a:solidFill>
                  <a:srgbClr val="2B454E"/>
                </a:solidFill>
                <a:latin typeface="Calibri"/>
                <a:ea typeface="Calibri"/>
                <a:cs typeface="Calibri"/>
                <a:sym typeface="Calibri"/>
              </a:rPr>
              <a:t>Welke extra ondersteuning of reflectiemogelijkheden kunnen worden geïntroduceerd om leerlingen te helpen hun denkwijze te vergelijken met hoe echte programmeurs stapsgewijze logica debuggen? Hoe kan dit metacognitie bevorderen?</a:t>
            </a:r>
            <a:endParaRPr sz="1100"/>
          </a:p>
          <a:p>
            <a:pPr indent="0" lvl="0" marL="0" rtl="0" algn="l">
              <a:lnSpc>
                <a:spcPct val="115000"/>
              </a:lnSpc>
              <a:spcBef>
                <a:spcPts val="0"/>
              </a:spcBef>
              <a:spcAft>
                <a:spcPts val="0"/>
              </a:spcAft>
              <a:buNone/>
            </a:pPr>
            <a:r>
              <a:t/>
            </a:r>
            <a:endParaRPr sz="2200">
              <a:solidFill>
                <a:srgbClr val="2B454E"/>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